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8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31E76D-10F1-40EE-ACD2-5604381BE270}" type="datetimeFigureOut">
              <a:rPr lang="fr-FR" smtClean="0"/>
              <a:t>09/10/2014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54565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1E76D-10F1-40EE-ACD2-5604381BE270}" type="datetimeFigureOut">
              <a:rPr lang="fr-FR" smtClean="0"/>
              <a:t>09/10/2014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181516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1E76D-10F1-40EE-ACD2-5604381BE270}" type="datetimeFigureOut">
              <a:rPr lang="fr-FR" smtClean="0"/>
              <a:t>09/10/2014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211609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1E76D-10F1-40EE-ACD2-5604381BE270}" type="datetimeFigureOut">
              <a:rPr lang="fr-FR" smtClean="0"/>
              <a:t>09/10/2014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390750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31E76D-10F1-40EE-ACD2-5604381BE270}" type="datetimeFigureOut">
              <a:rPr lang="fr-FR" smtClean="0"/>
              <a:t>09/10/2014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231017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1E76D-10F1-40EE-ACD2-5604381BE270}" type="datetimeFigureOut">
              <a:rPr lang="fr-FR" smtClean="0"/>
              <a:t>09/10/2014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224146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1E76D-10F1-40EE-ACD2-5604381BE270}" type="datetimeFigureOut">
              <a:rPr lang="fr-FR" smtClean="0"/>
              <a:t>09/10/2014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292647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31E76D-10F1-40EE-ACD2-5604381BE270}" type="datetimeFigureOut">
              <a:rPr lang="fr-FR" smtClean="0"/>
              <a:t>09/10/2014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246209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1E76D-10F1-40EE-ACD2-5604381BE270}" type="datetimeFigureOut">
              <a:rPr lang="fr-FR" smtClean="0"/>
              <a:t>09/10/2014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182896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1E76D-10F1-40EE-ACD2-5604381BE270}" type="datetimeFigureOut">
              <a:rPr lang="fr-FR" smtClean="0"/>
              <a:t>09/10/2014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316604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1E76D-10F1-40EE-ACD2-5604381BE270}" type="datetimeFigureOut">
              <a:rPr lang="fr-FR" smtClean="0"/>
              <a:t>09/10/2014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0644EF-2E69-4DD1-A0FA-2A124F7656B1}" type="slidenum">
              <a:rPr lang="fr-FR" smtClean="0"/>
              <a:t>‹N°›</a:t>
            </a:fld>
            <a:endParaRPr lang="fr-FR"/>
          </a:p>
        </p:txBody>
      </p:sp>
    </p:spTree>
    <p:extLst>
      <p:ext uri="{BB962C8B-B14F-4D97-AF65-F5344CB8AC3E}">
        <p14:creationId xmlns:p14="http://schemas.microsoft.com/office/powerpoint/2010/main" val="325819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1E76D-10F1-40EE-ACD2-5604381BE270}" type="datetimeFigureOut">
              <a:rPr lang="fr-FR" smtClean="0"/>
              <a:t>09/10/2014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644EF-2E69-4DD1-A0FA-2A124F7656B1}" type="slidenum">
              <a:rPr lang="fr-FR" smtClean="0"/>
              <a:t>‹N°›</a:t>
            </a:fld>
            <a:endParaRPr lang="fr-FR"/>
          </a:p>
        </p:txBody>
      </p:sp>
    </p:spTree>
    <p:extLst>
      <p:ext uri="{BB962C8B-B14F-4D97-AF65-F5344CB8AC3E}">
        <p14:creationId xmlns:p14="http://schemas.microsoft.com/office/powerpoint/2010/main" val="56322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0"/>
            <a:ext cx="12192000" cy="685800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100" y="995905"/>
            <a:ext cx="9144000" cy="2667000"/>
          </a:xfrm>
          <a:prstGeom prst="rect">
            <a:avLst/>
          </a:prstGeom>
        </p:spPr>
      </p:pic>
      <p:sp>
        <p:nvSpPr>
          <p:cNvPr id="6" name="ZoneTexte 5"/>
          <p:cNvSpPr txBox="1"/>
          <p:nvPr/>
        </p:nvSpPr>
        <p:spPr>
          <a:xfrm>
            <a:off x="1038134" y="4445098"/>
            <a:ext cx="9835769"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sz="2400" b="1" dirty="0" smtClean="0"/>
              <a:t>Découvrez les différentes étapes de la DEPOSE TOTALE  sans dégâts selon le </a:t>
            </a:r>
          </a:p>
          <a:p>
            <a:r>
              <a:rPr lang="fr-FR" sz="2400" b="1" dirty="0"/>
              <a:t>	</a:t>
            </a:r>
            <a:r>
              <a:rPr lang="fr-FR" sz="2400" b="1" dirty="0" smtClean="0"/>
              <a:t>		savoir faire de notre entreprise</a:t>
            </a:r>
            <a:endParaRPr lang="fr-FR" sz="2400" b="1" dirty="0"/>
          </a:p>
        </p:txBody>
      </p:sp>
    </p:spTree>
    <p:extLst>
      <p:ext uri="{BB962C8B-B14F-4D97-AF65-F5344CB8AC3E}">
        <p14:creationId xmlns:p14="http://schemas.microsoft.com/office/powerpoint/2010/main" val="666725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418" y="0"/>
            <a:ext cx="12193057" cy="6858594"/>
          </a:xfrm>
          <a:prstGeom prst="rect">
            <a:avLst/>
          </a:prstGeom>
        </p:spPr>
      </p:pic>
      <p:sp>
        <p:nvSpPr>
          <p:cNvPr id="3" name="ZoneTexte 2"/>
          <p:cNvSpPr txBox="1"/>
          <p:nvPr/>
        </p:nvSpPr>
        <p:spPr>
          <a:xfrm>
            <a:off x="972274" y="289367"/>
            <a:ext cx="7106855" cy="584775"/>
          </a:xfrm>
          <a:prstGeom prst="rect">
            <a:avLst/>
          </a:prstGeom>
          <a:noFill/>
        </p:spPr>
        <p:txBody>
          <a:bodyPr wrap="square" rtlCol="0">
            <a:spAutoFit/>
          </a:bodyPr>
          <a:lstStyle/>
          <a:p>
            <a:r>
              <a:rPr lang="fr-FR" sz="3200" b="1" dirty="0" smtClean="0">
                <a:latin typeface="Cooper Black" panose="0208090404030B020404" pitchFamily="18" charset="0"/>
              </a:rPr>
              <a:t>Ce qu’il faut retenir</a:t>
            </a:r>
            <a:endParaRPr lang="fr-FR" sz="3200" b="1" dirty="0">
              <a:latin typeface="Cooper Black" panose="0208090404030B020404" pitchFamily="18" charset="0"/>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358815" y="222993"/>
            <a:ext cx="613459" cy="717519"/>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5332069" y="222993"/>
            <a:ext cx="613459" cy="71751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779" y="2522244"/>
            <a:ext cx="3190450" cy="2123261"/>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6973" y="1229878"/>
            <a:ext cx="3056240" cy="2323549"/>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552" y="3244273"/>
            <a:ext cx="2143227" cy="3222896"/>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3213" y="4672033"/>
            <a:ext cx="3194064" cy="2125667"/>
          </a:xfrm>
          <a:prstGeom prst="rect">
            <a:avLst/>
          </a:prstGeom>
        </p:spPr>
      </p:pic>
      <p:sp>
        <p:nvSpPr>
          <p:cNvPr id="11" name="ZoneTexte 10"/>
          <p:cNvSpPr txBox="1"/>
          <p:nvPr/>
        </p:nvSpPr>
        <p:spPr>
          <a:xfrm>
            <a:off x="567159" y="1516284"/>
            <a:ext cx="4907666" cy="3416320"/>
          </a:xfrm>
          <a:prstGeom prst="rect">
            <a:avLst/>
          </a:prstGeom>
          <a:noFill/>
        </p:spPr>
        <p:txBody>
          <a:bodyPr wrap="square" rtlCol="0">
            <a:spAutoFit/>
          </a:bodyPr>
          <a:lstStyle/>
          <a:p>
            <a:r>
              <a:rPr lang="fr-FR" dirty="0" smtClean="0"/>
              <a:t>La dépose totale est réalisable dans 99,9% des logements et sans dégrader vos murs ( attention cependant à ceux qui vous la proposent, tous ne la pratiquent pas comme nous venons de vous l’expliquer, alors n’hésitez pas à être curieux).</a:t>
            </a:r>
          </a:p>
          <a:p>
            <a:endParaRPr lang="fr-FR" dirty="0"/>
          </a:p>
          <a:p>
            <a:r>
              <a:rPr lang="fr-FR" dirty="0" smtClean="0"/>
              <a:t>25 ans d’expérience et nous n’avons enregistré aucun SAV concernant la dégradation, dans le temps, de la menuiserie.</a:t>
            </a:r>
          </a:p>
          <a:p>
            <a:r>
              <a:rPr lang="fr-FR" dirty="0"/>
              <a:t>Cette technique garantit une étanchéité parfaite </a:t>
            </a:r>
            <a:r>
              <a:rPr lang="fr-FR" dirty="0" smtClean="0"/>
              <a:t>et permet de conserver la même surface de vitrage.</a:t>
            </a:r>
          </a:p>
          <a:p>
            <a:endParaRPr lang="fr-FR" dirty="0" smtClean="0"/>
          </a:p>
        </p:txBody>
      </p:sp>
      <p:sp>
        <p:nvSpPr>
          <p:cNvPr id="12" name="ZoneTexte 11"/>
          <p:cNvSpPr txBox="1"/>
          <p:nvPr/>
        </p:nvSpPr>
        <p:spPr>
          <a:xfrm>
            <a:off x="8017804" y="3244273"/>
            <a:ext cx="4568070" cy="3935392"/>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4261038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0"/>
            <a:ext cx="12192000" cy="6858000"/>
            <a:chOff x="0" y="0"/>
            <a:chExt cx="12192000" cy="6858000"/>
          </a:xfrm>
        </p:grpSpPr>
        <p:pic>
          <p:nvPicPr>
            <p:cNvPr id="4" name="Image 3"/>
            <p:cNvPicPr>
              <a:picLocks noChangeAspect="1"/>
            </p:cNvPicPr>
            <p:nvPr/>
          </p:nvPicPr>
          <p:blipFill>
            <a:blip r:embed="rId2"/>
            <a:stretch>
              <a:fillRect/>
            </a:stretch>
          </p:blipFill>
          <p:spPr>
            <a:xfrm>
              <a:off x="0" y="0"/>
              <a:ext cx="12192000"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21" y="772722"/>
              <a:ext cx="7882367" cy="5992679"/>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96" y="1307939"/>
              <a:ext cx="2399266" cy="699786"/>
            </a:xfrm>
            <a:prstGeom prst="rect">
              <a:avLst/>
            </a:prstGeom>
          </p:spPr>
        </p:pic>
      </p:grpSp>
      <p:grpSp>
        <p:nvGrpSpPr>
          <p:cNvPr id="11" name="Groupe 10"/>
          <p:cNvGrpSpPr/>
          <p:nvPr/>
        </p:nvGrpSpPr>
        <p:grpSpPr>
          <a:xfrm>
            <a:off x="2071867" y="86852"/>
            <a:ext cx="6319778" cy="724641"/>
            <a:chOff x="2071867" y="86852"/>
            <a:chExt cx="6319778" cy="724641"/>
          </a:xfrm>
        </p:grpSpPr>
        <p:sp>
          <p:nvSpPr>
            <p:cNvPr id="8" name="ZoneTexte 7"/>
            <p:cNvSpPr txBox="1"/>
            <p:nvPr/>
          </p:nvSpPr>
          <p:spPr>
            <a:xfrm>
              <a:off x="2685326" y="93974"/>
              <a:ext cx="5706319" cy="584775"/>
            </a:xfrm>
            <a:prstGeom prst="rect">
              <a:avLst/>
            </a:prstGeom>
            <a:noFill/>
          </p:spPr>
          <p:txBody>
            <a:bodyPr wrap="square" rtlCol="0">
              <a:spAutoFit/>
            </a:bodyPr>
            <a:lstStyle/>
            <a:p>
              <a:r>
                <a:rPr lang="fr-FR" sz="3200" dirty="0" smtClean="0">
                  <a:latin typeface="Cooper Black" panose="0208090404030B020404" pitchFamily="18" charset="0"/>
                  <a:cs typeface="Browallia New" panose="020B0604020202020204" pitchFamily="34" charset="-34"/>
                </a:rPr>
                <a:t>LA DEPOSE</a:t>
              </a:r>
              <a:endParaRPr lang="fr-FR" sz="3200" dirty="0">
                <a:latin typeface="Cooper Black" panose="0208090404030B020404" pitchFamily="18" charset="0"/>
                <a:cs typeface="Browallia New" panose="020B0604020202020204" pitchFamily="34" charset="-34"/>
              </a:endParaRPr>
            </a:p>
          </p:txBody>
        </p:sp>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1287" r="73776"/>
            <a:stretch/>
          </p:blipFill>
          <p:spPr>
            <a:xfrm>
              <a:off x="2071867" y="86852"/>
              <a:ext cx="613459" cy="717519"/>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287" r="73776"/>
            <a:stretch/>
          </p:blipFill>
          <p:spPr>
            <a:xfrm>
              <a:off x="5314707" y="93974"/>
              <a:ext cx="613459" cy="717519"/>
            </a:xfrm>
            <a:prstGeom prst="rect">
              <a:avLst/>
            </a:prstGeom>
          </p:spPr>
        </p:pic>
      </p:grpSp>
      <p:sp>
        <p:nvSpPr>
          <p:cNvPr id="2" name="ZoneTexte 1"/>
          <p:cNvSpPr txBox="1"/>
          <p:nvPr/>
        </p:nvSpPr>
        <p:spPr>
          <a:xfrm>
            <a:off x="8391645" y="804371"/>
            <a:ext cx="3565003" cy="5632311"/>
          </a:xfrm>
          <a:prstGeom prst="rect">
            <a:avLst/>
          </a:prstGeom>
          <a:noFill/>
        </p:spPr>
        <p:txBody>
          <a:bodyPr wrap="square" rtlCol="0">
            <a:spAutoFit/>
          </a:bodyPr>
          <a:lstStyle/>
          <a:p>
            <a:r>
              <a:rPr lang="fr-FR" b="1" dirty="0" smtClean="0">
                <a:latin typeface="Cooper Black" panose="0208090404030B020404" pitchFamily="18" charset="0"/>
              </a:rPr>
              <a:t>La dépose a pour but de retirer le cadre de l’ancienne menuiserie dans son intégralité.</a:t>
            </a:r>
          </a:p>
          <a:p>
            <a:endParaRPr lang="fr-FR" dirty="0"/>
          </a:p>
          <a:p>
            <a:r>
              <a:rPr lang="fr-FR" dirty="0" smtClean="0"/>
              <a:t>Pour pouvoir enlever ce dernier sans en abîmer son environnement, la technique de la dépose totale requiert un savoir-faire particulier et donc une forte expérience dans le domaine.</a:t>
            </a:r>
          </a:p>
          <a:p>
            <a:endParaRPr lang="fr-FR" dirty="0"/>
          </a:p>
          <a:p>
            <a:r>
              <a:rPr lang="fr-FR" dirty="0" smtClean="0"/>
              <a:t>Comme vous pouvez le voir ci-contre, une première partie du cadre et de la tapée d’isolation est enlevée. Nous pouvons ainsi voir l’isolation.</a:t>
            </a:r>
          </a:p>
          <a:p>
            <a:r>
              <a:rPr lang="fr-FR" dirty="0" smtClean="0"/>
              <a:t>Ce type de dépose peut demander entre 15 et 45 minutes selon la difficulté.</a:t>
            </a:r>
            <a:endParaRPr lang="fr-FR" dirty="0"/>
          </a:p>
        </p:txBody>
      </p:sp>
    </p:spTree>
    <p:extLst>
      <p:ext uri="{BB962C8B-B14F-4D97-AF65-F5344CB8AC3E}">
        <p14:creationId xmlns:p14="http://schemas.microsoft.com/office/powerpoint/2010/main" val="2239379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0" y="0"/>
            <a:ext cx="12192000"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58" y="886717"/>
            <a:ext cx="8829424" cy="5871566"/>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1287" r="73776"/>
          <a:stretch/>
        </p:blipFill>
        <p:spPr>
          <a:xfrm>
            <a:off x="1471912" y="84599"/>
            <a:ext cx="613459" cy="717519"/>
          </a:xfrm>
          <a:prstGeom prst="rect">
            <a:avLst/>
          </a:prstGeom>
        </p:spPr>
      </p:pic>
      <p:sp>
        <p:nvSpPr>
          <p:cNvPr id="7" name="ZoneTexte 6"/>
          <p:cNvSpPr txBox="1"/>
          <p:nvPr/>
        </p:nvSpPr>
        <p:spPr>
          <a:xfrm>
            <a:off x="2085371" y="181748"/>
            <a:ext cx="3528530" cy="523220"/>
          </a:xfrm>
          <a:prstGeom prst="rect">
            <a:avLst/>
          </a:prstGeom>
          <a:noFill/>
        </p:spPr>
        <p:txBody>
          <a:bodyPr wrap="none" rtlCol="0">
            <a:spAutoFit/>
          </a:bodyPr>
          <a:lstStyle/>
          <a:p>
            <a:r>
              <a:rPr lang="fr-FR" sz="2800" dirty="0" smtClean="0">
                <a:latin typeface="Cooper Black" panose="0208090404030B020404" pitchFamily="18" charset="0"/>
              </a:rPr>
              <a:t>DEPOSE ( SUITE )</a:t>
            </a:r>
            <a:endParaRPr lang="fr-FR" sz="2800" dirty="0">
              <a:latin typeface="Cooper Black" panose="0208090404030B020404" pitchFamily="18" charset="0"/>
            </a:endParaRPr>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1287" r="73776"/>
          <a:stretch/>
        </p:blipFill>
        <p:spPr>
          <a:xfrm>
            <a:off x="5613901" y="84599"/>
            <a:ext cx="613459" cy="717519"/>
          </a:xfrm>
          <a:prstGeom prst="rect">
            <a:avLst/>
          </a:prstGeom>
        </p:spPr>
      </p:pic>
      <p:sp>
        <p:nvSpPr>
          <p:cNvPr id="4" name="ZoneTexte 3"/>
          <p:cNvSpPr txBox="1"/>
          <p:nvPr/>
        </p:nvSpPr>
        <p:spPr>
          <a:xfrm>
            <a:off x="9142431" y="443358"/>
            <a:ext cx="2824223" cy="6740307"/>
          </a:xfrm>
          <a:prstGeom prst="rect">
            <a:avLst/>
          </a:prstGeom>
          <a:noFill/>
        </p:spPr>
        <p:txBody>
          <a:bodyPr wrap="square" rtlCol="0">
            <a:spAutoFit/>
          </a:bodyPr>
          <a:lstStyle/>
          <a:p>
            <a:r>
              <a:rPr lang="fr-FR" dirty="0" smtClean="0"/>
              <a:t>Une fois le cadre retiré dans sa totalité, observez ci-contre le résultat :</a:t>
            </a:r>
          </a:p>
          <a:p>
            <a:pPr marL="285750" indent="-285750">
              <a:buFontTx/>
              <a:buChar char="-"/>
            </a:pPr>
            <a:r>
              <a:rPr lang="fr-FR" dirty="0" smtClean="0"/>
              <a:t>Pas de mur ou tapisserie dégradé</a:t>
            </a:r>
          </a:p>
          <a:p>
            <a:pPr marL="285750" indent="-285750">
              <a:buFontTx/>
              <a:buChar char="-"/>
            </a:pPr>
            <a:r>
              <a:rPr lang="fr-FR" dirty="0" smtClean="0"/>
              <a:t>Un environnement pour la future menuiserie rendue propre</a:t>
            </a:r>
          </a:p>
          <a:p>
            <a:pPr marL="285750" indent="-285750">
              <a:buFontTx/>
              <a:buChar char="-"/>
            </a:pPr>
            <a:endParaRPr lang="fr-FR" dirty="0"/>
          </a:p>
          <a:p>
            <a:r>
              <a:rPr lang="fr-FR" dirty="0" smtClean="0"/>
              <a:t>Agrandissez la photo et regardez les aniciennes pattes de fixation encore présentes. En effet, nous nous avons simplement décollé l ’ancien cadre des pattes de fixation afin de refixer la nouvelle menuiserie dans ces dernières.</a:t>
            </a:r>
          </a:p>
          <a:p>
            <a:r>
              <a:rPr lang="fr-FR" dirty="0" smtClean="0"/>
              <a:t>(Si ces pattes ne sont plus en bon état nous les remplaçons)</a:t>
            </a:r>
          </a:p>
          <a:p>
            <a:pPr marL="285750" indent="-285750">
              <a:buFontTx/>
              <a:buChar char="-"/>
            </a:pPr>
            <a:endParaRPr lang="fr-FR" dirty="0" smtClean="0"/>
          </a:p>
          <a:p>
            <a:endParaRPr lang="fr-FR" dirty="0"/>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94" y="6030892"/>
            <a:ext cx="2399266" cy="699786"/>
          </a:xfrm>
          <a:prstGeom prst="rect">
            <a:avLst/>
          </a:prstGeom>
        </p:spPr>
      </p:pic>
    </p:spTree>
    <p:extLst>
      <p:ext uri="{BB962C8B-B14F-4D97-AF65-F5344CB8AC3E}">
        <p14:creationId xmlns:p14="http://schemas.microsoft.com/office/powerpoint/2010/main" val="2860002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7" y="57873"/>
            <a:ext cx="4483598" cy="6742253"/>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632" y="150471"/>
            <a:ext cx="2399266" cy="699786"/>
          </a:xfrm>
          <a:prstGeom prst="rect">
            <a:avLst/>
          </a:prstGeom>
        </p:spPr>
      </p:pic>
      <p:grpSp>
        <p:nvGrpSpPr>
          <p:cNvPr id="8" name="Groupe 7"/>
          <p:cNvGrpSpPr/>
          <p:nvPr/>
        </p:nvGrpSpPr>
        <p:grpSpPr>
          <a:xfrm>
            <a:off x="-125393" y="-1"/>
            <a:ext cx="12192000" cy="6858000"/>
            <a:chOff x="0" y="-57873"/>
            <a:chExt cx="12192000" cy="6858000"/>
          </a:xfrm>
        </p:grpSpPr>
        <p:pic>
          <p:nvPicPr>
            <p:cNvPr id="5" name="Image 4"/>
            <p:cNvPicPr>
              <a:picLocks noChangeAspect="1"/>
            </p:cNvPicPr>
            <p:nvPr/>
          </p:nvPicPr>
          <p:blipFill>
            <a:blip r:embed="rId2"/>
            <a:stretch>
              <a:fillRect/>
            </a:stretch>
          </p:blipFill>
          <p:spPr>
            <a:xfrm>
              <a:off x="0" y="-57873"/>
              <a:ext cx="12192000" cy="685800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7" y="0"/>
              <a:ext cx="4483598" cy="674225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632" y="92598"/>
              <a:ext cx="2399266" cy="699786"/>
            </a:xfrm>
            <a:prstGeom prst="rect">
              <a:avLst/>
            </a:prstGeom>
          </p:spPr>
        </p:pic>
      </p:grpSp>
      <p:sp>
        <p:nvSpPr>
          <p:cNvPr id="9" name="ZoneTexte 8"/>
          <p:cNvSpPr txBox="1"/>
          <p:nvPr/>
        </p:nvSpPr>
        <p:spPr>
          <a:xfrm>
            <a:off x="7014258" y="11574"/>
            <a:ext cx="3379808" cy="523220"/>
          </a:xfrm>
          <a:prstGeom prst="rect">
            <a:avLst/>
          </a:prstGeom>
          <a:noFill/>
        </p:spPr>
        <p:txBody>
          <a:bodyPr wrap="square" rtlCol="0">
            <a:spAutoFit/>
          </a:bodyPr>
          <a:lstStyle/>
          <a:p>
            <a:r>
              <a:rPr lang="fr-FR" sz="2800" b="1" dirty="0" smtClean="0">
                <a:latin typeface="Cooper Black" panose="0208090404030B020404" pitchFamily="18" charset="0"/>
              </a:rPr>
              <a:t>PREPARATION</a:t>
            </a:r>
            <a:endParaRPr lang="fr-FR" sz="2800" b="1" dirty="0">
              <a:latin typeface="Cooper Black" panose="0208090404030B020404" pitchFamily="18" charset="0"/>
            </a:endParaRPr>
          </a:p>
        </p:txBody>
      </p:sp>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287" r="73776"/>
          <a:stretch/>
        </p:blipFill>
        <p:spPr>
          <a:xfrm>
            <a:off x="6400799" y="11574"/>
            <a:ext cx="613459" cy="717519"/>
          </a:xfrm>
          <a:prstGeom prst="rect">
            <a:avLst/>
          </a:prstGeom>
        </p:spPr>
      </p:pic>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l="1287" r="73776"/>
          <a:stretch/>
        </p:blipFill>
        <p:spPr>
          <a:xfrm>
            <a:off x="10087336" y="11574"/>
            <a:ext cx="613459" cy="717519"/>
          </a:xfrm>
          <a:prstGeom prst="rect">
            <a:avLst/>
          </a:prstGeom>
        </p:spPr>
      </p:pic>
      <p:sp>
        <p:nvSpPr>
          <p:cNvPr id="12" name="ZoneTexte 11"/>
          <p:cNvSpPr txBox="1"/>
          <p:nvPr/>
        </p:nvSpPr>
        <p:spPr>
          <a:xfrm>
            <a:off x="5205846" y="1475588"/>
            <a:ext cx="6227179" cy="4247317"/>
          </a:xfrm>
          <a:prstGeom prst="rect">
            <a:avLst/>
          </a:prstGeom>
          <a:noFill/>
        </p:spPr>
        <p:txBody>
          <a:bodyPr wrap="square" rtlCol="0">
            <a:spAutoFit/>
          </a:bodyPr>
          <a:lstStyle/>
          <a:p>
            <a:r>
              <a:rPr lang="fr-FR" dirty="0" smtClean="0"/>
              <a:t>Après avoir nettoyé l’environnement de la nouvelle ouverture, nous préparons l’étanchéité.</a:t>
            </a:r>
          </a:p>
          <a:p>
            <a:endParaRPr lang="fr-FR" dirty="0"/>
          </a:p>
          <a:p>
            <a:r>
              <a:rPr lang="fr-FR" dirty="0" smtClean="0"/>
              <a:t>L’étanchéité se divise en deux éléments importants et fortement conseillés par les normes DTU de pose.</a:t>
            </a:r>
          </a:p>
          <a:p>
            <a:endParaRPr lang="fr-FR" dirty="0"/>
          </a:p>
          <a:p>
            <a:r>
              <a:rPr lang="fr-FR" dirty="0" smtClean="0"/>
              <a:t>La première est le joint compriband comme nous pouvons le voir ci-contre. Le conpriband est un petit bandeau composé d’une mousse goudronnée qui gonfle avec l’air.</a:t>
            </a:r>
          </a:p>
          <a:p>
            <a:r>
              <a:rPr lang="fr-FR" dirty="0" smtClean="0"/>
              <a:t>Nous le mettons tout en périphérie de la menuiserie afin de rendre celle-ci étanche à l’air ( attention cet élément est seulement étanche à l’air et pas à l’eau ).</a:t>
            </a:r>
          </a:p>
          <a:p>
            <a:r>
              <a:rPr lang="fr-FR" dirty="0" smtClean="0"/>
              <a:t>Et pour l’étanchéité à l’eau nous ajouterons sur le bas et en remontant 10 cm sur les côtés un joint silicone.</a:t>
            </a:r>
          </a:p>
          <a:p>
            <a:endParaRPr lang="fr-FR" dirty="0"/>
          </a:p>
        </p:txBody>
      </p:sp>
    </p:spTree>
    <p:extLst>
      <p:ext uri="{BB962C8B-B14F-4D97-AF65-F5344CB8AC3E}">
        <p14:creationId xmlns:p14="http://schemas.microsoft.com/office/powerpoint/2010/main" val="104109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0" y="0"/>
            <a:ext cx="12192000" cy="6858000"/>
          </a:xfrm>
          <a:prstGeom prst="rect">
            <a:avLst/>
          </a:prstGeom>
        </p:spPr>
      </p:pic>
      <p:grpSp>
        <p:nvGrpSpPr>
          <p:cNvPr id="7" name="Groupe 6"/>
          <p:cNvGrpSpPr/>
          <p:nvPr/>
        </p:nvGrpSpPr>
        <p:grpSpPr>
          <a:xfrm>
            <a:off x="173620" y="1057827"/>
            <a:ext cx="7882360" cy="5597618"/>
            <a:chOff x="173620" y="1057827"/>
            <a:chExt cx="7882360" cy="5597618"/>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1563" t="16772" r="16975" b="6973"/>
            <a:stretch/>
          </p:blipFill>
          <p:spPr>
            <a:xfrm>
              <a:off x="173620" y="1057827"/>
              <a:ext cx="7882360" cy="559761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43" y="1157468"/>
              <a:ext cx="2399266" cy="699786"/>
            </a:xfrm>
            <a:prstGeom prst="rect">
              <a:avLst/>
            </a:prstGeom>
          </p:spPr>
        </p:pic>
      </p:grpSp>
      <p:sp>
        <p:nvSpPr>
          <p:cNvPr id="8" name="ZoneTexte 7"/>
          <p:cNvSpPr txBox="1"/>
          <p:nvPr/>
        </p:nvSpPr>
        <p:spPr>
          <a:xfrm>
            <a:off x="3171463" y="115747"/>
            <a:ext cx="5312779" cy="523220"/>
          </a:xfrm>
          <a:prstGeom prst="rect">
            <a:avLst/>
          </a:prstGeom>
          <a:noFill/>
        </p:spPr>
        <p:txBody>
          <a:bodyPr wrap="square" rtlCol="0">
            <a:spAutoFit/>
          </a:bodyPr>
          <a:lstStyle/>
          <a:p>
            <a:r>
              <a:rPr lang="fr-FR" sz="2800" b="1" dirty="0" smtClean="0">
                <a:latin typeface="Cooper Black" panose="0208090404030B020404" pitchFamily="18" charset="0"/>
              </a:rPr>
              <a:t>PREPARATION (SUITE)</a:t>
            </a:r>
            <a:endParaRPr lang="fr-FR" sz="2800" b="1" dirty="0">
              <a:latin typeface="Cooper Black" panose="0208090404030B020404" pitchFamily="18" charset="0"/>
            </a:endParaRPr>
          </a:p>
        </p:txBody>
      </p:sp>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1287" r="73776"/>
          <a:stretch/>
        </p:blipFill>
        <p:spPr>
          <a:xfrm>
            <a:off x="2653909" y="49911"/>
            <a:ext cx="613459" cy="717519"/>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287" r="73776"/>
          <a:stretch/>
        </p:blipFill>
        <p:spPr>
          <a:xfrm>
            <a:off x="7749250" y="90882"/>
            <a:ext cx="613459" cy="717519"/>
          </a:xfrm>
          <a:prstGeom prst="rect">
            <a:avLst/>
          </a:prstGeom>
        </p:spPr>
      </p:pic>
      <p:sp>
        <p:nvSpPr>
          <p:cNvPr id="3" name="ZoneTexte 2"/>
          <p:cNvSpPr txBox="1"/>
          <p:nvPr/>
        </p:nvSpPr>
        <p:spPr>
          <a:xfrm>
            <a:off x="8405149" y="2164466"/>
            <a:ext cx="3437682" cy="2862322"/>
          </a:xfrm>
          <a:prstGeom prst="rect">
            <a:avLst/>
          </a:prstGeom>
          <a:noFill/>
        </p:spPr>
        <p:txBody>
          <a:bodyPr wrap="square" rtlCol="0">
            <a:spAutoFit/>
          </a:bodyPr>
          <a:lstStyle/>
          <a:p>
            <a:r>
              <a:rPr lang="fr-FR" dirty="0" smtClean="0"/>
              <a:t>Tous les éléments d’étanchéité étant mis, nous pouvons installer votre nouvelle menuiserie.</a:t>
            </a:r>
          </a:p>
          <a:p>
            <a:endParaRPr lang="fr-FR" dirty="0"/>
          </a:p>
          <a:p>
            <a:r>
              <a:rPr lang="fr-FR" dirty="0" smtClean="0"/>
              <a:t>Après avoir contrôlé les niveaux, nous fixons le nouveau cadre dans les anciennes pattes de fixation.</a:t>
            </a:r>
          </a:p>
          <a:p>
            <a:r>
              <a:rPr lang="fr-FR" dirty="0" smtClean="0"/>
              <a:t>Une fois la pose du cadre effectuée, nous plaçons les nouveaux ouvrants </a:t>
            </a:r>
            <a:endParaRPr lang="fr-FR" dirty="0"/>
          </a:p>
        </p:txBody>
      </p:sp>
    </p:spTree>
    <p:extLst>
      <p:ext uri="{BB962C8B-B14F-4D97-AF65-F5344CB8AC3E}">
        <p14:creationId xmlns:p14="http://schemas.microsoft.com/office/powerpoint/2010/main" val="3502336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0" y="0"/>
            <a:ext cx="12192000" cy="6858000"/>
            <a:chOff x="0" y="0"/>
            <a:chExt cx="12192000" cy="685800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4212" t="911" r="455" b="-911"/>
            <a:stretch/>
          </p:blipFill>
          <p:spPr>
            <a:xfrm>
              <a:off x="69448" y="1776713"/>
              <a:ext cx="6520349" cy="5081287"/>
            </a:xfrm>
            <a:prstGeom prst="rect">
              <a:avLst/>
            </a:prstGeom>
          </p:spPr>
        </p:pic>
        <p:pic>
          <p:nvPicPr>
            <p:cNvPr id="5" name="Image 4"/>
            <p:cNvPicPr>
              <a:picLocks noChangeAspect="1"/>
            </p:cNvPicPr>
            <p:nvPr/>
          </p:nvPicPr>
          <p:blipFill>
            <a:blip r:embed="rId4"/>
            <a:stretch>
              <a:fillRect/>
            </a:stretch>
          </p:blipFill>
          <p:spPr>
            <a:xfrm>
              <a:off x="4881016" y="2705581"/>
              <a:ext cx="2661462" cy="3453107"/>
            </a:xfrm>
            <a:prstGeom prst="rect">
              <a:avLst/>
            </a:prstGeom>
            <a:ln w="57150">
              <a:solidFill>
                <a:schemeClr val="tx1"/>
              </a:solidFill>
            </a:ln>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94" y="6030892"/>
              <a:ext cx="2399266" cy="699786"/>
            </a:xfrm>
            <a:prstGeom prst="rect">
              <a:avLst/>
            </a:prstGeom>
          </p:spPr>
        </p:pic>
      </p:grpSp>
      <p:cxnSp>
        <p:nvCxnSpPr>
          <p:cNvPr id="10" name="Connecteur droit avec flèche 9"/>
          <p:cNvCxnSpPr/>
          <p:nvPr/>
        </p:nvCxnSpPr>
        <p:spPr>
          <a:xfrm>
            <a:off x="1030147" y="4317356"/>
            <a:ext cx="4201610" cy="6366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ZoneTexte 12"/>
          <p:cNvSpPr txBox="1"/>
          <p:nvPr/>
        </p:nvSpPr>
        <p:spPr>
          <a:xfrm>
            <a:off x="5052349" y="365137"/>
            <a:ext cx="4658810" cy="523220"/>
          </a:xfrm>
          <a:prstGeom prst="rect">
            <a:avLst/>
          </a:prstGeom>
          <a:noFill/>
        </p:spPr>
        <p:txBody>
          <a:bodyPr wrap="square" rtlCol="0">
            <a:spAutoFit/>
          </a:bodyPr>
          <a:lstStyle/>
          <a:p>
            <a:r>
              <a:rPr lang="fr-FR" sz="2800" b="1" dirty="0" smtClean="0">
                <a:latin typeface="Cooper Black" panose="0208090404030B020404" pitchFamily="18" charset="0"/>
              </a:rPr>
              <a:t>POSE</a:t>
            </a:r>
            <a:endParaRPr lang="fr-FR" sz="2800" b="1" dirty="0">
              <a:latin typeface="Cooper Black" panose="0208090404030B020404" pitchFamily="18" charset="0"/>
            </a:endParaRPr>
          </a:p>
        </p:txBody>
      </p:sp>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1287" r="73776"/>
          <a:stretch/>
        </p:blipFill>
        <p:spPr>
          <a:xfrm>
            <a:off x="4438890" y="236001"/>
            <a:ext cx="613459" cy="717519"/>
          </a:xfrm>
          <a:prstGeom prst="rect">
            <a:avLst/>
          </a:prstGeom>
        </p:spPr>
      </p:pic>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l="1287" r="73776"/>
          <a:stretch/>
        </p:blipFill>
        <p:spPr>
          <a:xfrm>
            <a:off x="6283067" y="236000"/>
            <a:ext cx="613459" cy="717519"/>
          </a:xfrm>
          <a:prstGeom prst="rect">
            <a:avLst/>
          </a:prstGeom>
        </p:spPr>
      </p:pic>
      <p:sp>
        <p:nvSpPr>
          <p:cNvPr id="4" name="ZoneTexte 3"/>
          <p:cNvSpPr txBox="1"/>
          <p:nvPr/>
        </p:nvSpPr>
        <p:spPr>
          <a:xfrm>
            <a:off x="7789762" y="953519"/>
            <a:ext cx="3935392" cy="5632311"/>
          </a:xfrm>
          <a:prstGeom prst="rect">
            <a:avLst/>
          </a:prstGeom>
          <a:noFill/>
        </p:spPr>
        <p:txBody>
          <a:bodyPr wrap="square" rtlCol="0">
            <a:spAutoFit/>
          </a:bodyPr>
          <a:lstStyle/>
          <a:p>
            <a:r>
              <a:rPr lang="fr-FR" dirty="0" smtClean="0"/>
              <a:t>Les ouvrants en place, nous injectons entre la menuiserie et la cloison une mousse polyuréthane qui va, en se développant isoler l’air qui circule dans les cloisons de l’air présent dans vos pièces</a:t>
            </a:r>
          </a:p>
          <a:p>
            <a:endParaRPr lang="fr-FR" dirty="0"/>
          </a:p>
          <a:p>
            <a:endParaRPr lang="fr-FR" dirty="0" smtClean="0"/>
          </a:p>
          <a:p>
            <a:r>
              <a:rPr lang="fr-FR" dirty="0"/>
              <a:t>C</a:t>
            </a:r>
            <a:r>
              <a:rPr lang="fr-FR" dirty="0" smtClean="0"/>
              <a:t>i-contre nous pouvons voir que la nouvelle fenêtre est à fleur de votre mur intérieur.</a:t>
            </a:r>
          </a:p>
          <a:p>
            <a:r>
              <a:rPr lang="fr-FR" dirty="0" smtClean="0"/>
              <a:t>L’explication vient du fait que nous adaptons la largeur de la menuiserie en fonction de l’épaisseur d’isolation de votre logement. Cette adaptation se fait avec des pièces appelées « tapées d’isolation » </a:t>
            </a:r>
          </a:p>
          <a:p>
            <a:endParaRPr lang="fr-FR" dirty="0"/>
          </a:p>
          <a:p>
            <a:r>
              <a:rPr lang="fr-FR" dirty="0" smtClean="0"/>
              <a:t>La mousse polyuréthane appliquée, nous pouvons passer aux finitions.</a:t>
            </a:r>
            <a:endParaRPr lang="fr-FR" dirty="0"/>
          </a:p>
        </p:txBody>
      </p:sp>
    </p:spTree>
    <p:extLst>
      <p:ext uri="{BB962C8B-B14F-4D97-AF65-F5344CB8AC3E}">
        <p14:creationId xmlns:p14="http://schemas.microsoft.com/office/powerpoint/2010/main" val="2217922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0" y="0"/>
            <a:ext cx="12192000" cy="6858000"/>
            <a:chOff x="0" y="0"/>
            <a:chExt cx="12192000" cy="6858000"/>
          </a:xfrm>
        </p:grpSpPr>
        <p:pic>
          <p:nvPicPr>
            <p:cNvPr id="3" name="Image 2"/>
            <p:cNvPicPr>
              <a:picLocks noChangeAspect="1"/>
            </p:cNvPicPr>
            <p:nvPr/>
          </p:nvPicPr>
          <p:blipFill>
            <a:blip r:embed="rId2"/>
            <a:stretch>
              <a:fillRect/>
            </a:stretch>
          </p:blipFill>
          <p:spPr>
            <a:xfrm>
              <a:off x="0" y="0"/>
              <a:ext cx="12192000" cy="68580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3" y="2303362"/>
              <a:ext cx="6692431" cy="4450466"/>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053" y="138040"/>
              <a:ext cx="6597327" cy="4390555"/>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127" y="2418528"/>
              <a:ext cx="1171032" cy="341551"/>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9444" y="2848720"/>
              <a:ext cx="1171032" cy="341551"/>
            </a:xfrm>
            <a:prstGeom prst="rect">
              <a:avLst/>
            </a:prstGeom>
          </p:spPr>
        </p:pic>
      </p:grpSp>
      <p:sp>
        <p:nvSpPr>
          <p:cNvPr id="9" name="ZoneTexte 8"/>
          <p:cNvSpPr txBox="1"/>
          <p:nvPr/>
        </p:nvSpPr>
        <p:spPr>
          <a:xfrm>
            <a:off x="1446835" y="697481"/>
            <a:ext cx="2893671" cy="523220"/>
          </a:xfrm>
          <a:prstGeom prst="rect">
            <a:avLst/>
          </a:prstGeom>
          <a:noFill/>
        </p:spPr>
        <p:txBody>
          <a:bodyPr wrap="square" rtlCol="0">
            <a:spAutoFit/>
          </a:bodyPr>
          <a:lstStyle/>
          <a:p>
            <a:r>
              <a:rPr lang="fr-FR" sz="2800" b="1" dirty="0" smtClean="0">
                <a:latin typeface="Cooper Black" panose="0208090404030B020404" pitchFamily="18" charset="0"/>
              </a:rPr>
              <a:t>FINITION</a:t>
            </a:r>
            <a:endParaRPr lang="fr-FR" sz="2800" b="1" dirty="0">
              <a:latin typeface="Cooper Black" panose="0208090404030B020404" pitchFamily="18" charset="0"/>
            </a:endParaRPr>
          </a:p>
        </p:txBody>
      </p:sp>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l="1287" r="73776"/>
          <a:stretch/>
        </p:blipFill>
        <p:spPr>
          <a:xfrm>
            <a:off x="833376" y="685753"/>
            <a:ext cx="613459" cy="717519"/>
          </a:xfrm>
          <a:prstGeom prst="rect">
            <a:avLst/>
          </a:prstGeom>
        </p:spPr>
      </p:pic>
      <p:pic>
        <p:nvPicPr>
          <p:cNvPr id="11" name="Image 10"/>
          <p:cNvPicPr>
            <a:picLocks noChangeAspect="1"/>
          </p:cNvPicPr>
          <p:nvPr/>
        </p:nvPicPr>
        <p:blipFill rotWithShape="1">
          <a:blip r:embed="rId6" cstate="print">
            <a:extLst>
              <a:ext uri="{28A0092B-C50C-407E-A947-70E740481C1C}">
                <a14:useLocalDpi xmlns:a14="http://schemas.microsoft.com/office/drawing/2010/main" val="0"/>
              </a:ext>
            </a:extLst>
          </a:blip>
          <a:srcRect l="1287" r="73776"/>
          <a:stretch/>
        </p:blipFill>
        <p:spPr>
          <a:xfrm>
            <a:off x="3427238" y="697481"/>
            <a:ext cx="613459" cy="717519"/>
          </a:xfrm>
          <a:prstGeom prst="rect">
            <a:avLst/>
          </a:prstGeom>
        </p:spPr>
      </p:pic>
      <p:sp>
        <p:nvSpPr>
          <p:cNvPr id="2" name="ZoneTexte 1"/>
          <p:cNvSpPr txBox="1"/>
          <p:nvPr/>
        </p:nvSpPr>
        <p:spPr>
          <a:xfrm>
            <a:off x="7303474" y="4966876"/>
            <a:ext cx="4358506" cy="1477328"/>
          </a:xfrm>
          <a:prstGeom prst="rect">
            <a:avLst/>
          </a:prstGeom>
          <a:noFill/>
        </p:spPr>
        <p:txBody>
          <a:bodyPr wrap="square" rtlCol="0">
            <a:spAutoFit/>
          </a:bodyPr>
          <a:lstStyle/>
          <a:p>
            <a:r>
              <a:rPr lang="fr-FR" dirty="0" smtClean="0"/>
              <a:t>La menuiserie étant alignée </a:t>
            </a:r>
            <a:r>
              <a:rPr lang="fr-FR" dirty="0" err="1" smtClean="0"/>
              <a:t>lemur</a:t>
            </a:r>
            <a:r>
              <a:rPr lang="fr-FR" dirty="0" smtClean="0"/>
              <a:t> intérieur, nous collons des plats ( 30,40 ou 50 mm de large ) à cheval sur la menuiserie et votre mur pour habiller et obtenir une fenêtre finie et esthétique.</a:t>
            </a:r>
            <a:endParaRPr lang="fr-FR" dirty="0"/>
          </a:p>
        </p:txBody>
      </p:sp>
    </p:spTree>
    <p:extLst>
      <p:ext uri="{BB962C8B-B14F-4D97-AF65-F5344CB8AC3E}">
        <p14:creationId xmlns:p14="http://schemas.microsoft.com/office/powerpoint/2010/main" val="3036483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839163" y="148391"/>
            <a:ext cx="613459" cy="717519"/>
          </a:xfrm>
          <a:prstGeom prst="rect">
            <a:avLst/>
          </a:prstGeom>
        </p:spPr>
      </p:pic>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4330860" y="148391"/>
            <a:ext cx="613459" cy="717519"/>
          </a:xfrm>
          <a:prstGeom prst="rect">
            <a:avLst/>
          </a:prstGeom>
        </p:spPr>
      </p:pic>
      <p:sp>
        <p:nvSpPr>
          <p:cNvPr id="5" name="ZoneTexte 4"/>
          <p:cNvSpPr txBox="1"/>
          <p:nvPr/>
        </p:nvSpPr>
        <p:spPr>
          <a:xfrm>
            <a:off x="1586695" y="321843"/>
            <a:ext cx="2500132" cy="523220"/>
          </a:xfrm>
          <a:prstGeom prst="rect">
            <a:avLst/>
          </a:prstGeom>
          <a:noFill/>
        </p:spPr>
        <p:txBody>
          <a:bodyPr wrap="square" rtlCol="0">
            <a:spAutoFit/>
          </a:bodyPr>
          <a:lstStyle/>
          <a:p>
            <a:r>
              <a:rPr lang="fr-FR" sz="2800" b="1" dirty="0" smtClean="0">
                <a:latin typeface="Cooper Black" panose="0208090404030B020404" pitchFamily="18" charset="0"/>
              </a:rPr>
              <a:t>EXTERIEUR</a:t>
            </a:r>
            <a:endParaRPr lang="fr-FR" sz="2800" b="1" dirty="0">
              <a:latin typeface="Cooper Black" panose="0208090404030B020404" pitchFamily="18"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590" y="1525346"/>
            <a:ext cx="6990736" cy="4652370"/>
          </a:xfrm>
          <a:prstGeom prst="rect">
            <a:avLst/>
          </a:prstGeom>
        </p:spPr>
      </p:pic>
      <p:sp>
        <p:nvSpPr>
          <p:cNvPr id="7" name="ZoneTexte 6"/>
          <p:cNvSpPr txBox="1"/>
          <p:nvPr/>
        </p:nvSpPr>
        <p:spPr>
          <a:xfrm>
            <a:off x="7618072" y="995423"/>
            <a:ext cx="4016415" cy="4524315"/>
          </a:xfrm>
          <a:prstGeom prst="rect">
            <a:avLst/>
          </a:prstGeom>
          <a:noFill/>
        </p:spPr>
        <p:txBody>
          <a:bodyPr wrap="square" rtlCol="0">
            <a:spAutoFit/>
          </a:bodyPr>
          <a:lstStyle/>
          <a:p>
            <a:r>
              <a:rPr lang="fr-FR" dirty="0" smtClean="0"/>
              <a:t>De l’extérieur, la dépose totale permet :</a:t>
            </a:r>
          </a:p>
          <a:p>
            <a:r>
              <a:rPr lang="fr-FR" dirty="0" smtClean="0"/>
              <a:t>-Une menuiserie identique à celle d’un pavillon neuf.</a:t>
            </a:r>
          </a:p>
          <a:p>
            <a:r>
              <a:rPr lang="fr-FR" dirty="0" smtClean="0"/>
              <a:t>-Pas d’habillages extérieurs  </a:t>
            </a:r>
          </a:p>
          <a:p>
            <a:r>
              <a:rPr lang="fr-FR" dirty="0" smtClean="0"/>
              <a:t>-Une surface de vitrage identique voire supérieure à l’ancienne.</a:t>
            </a:r>
          </a:p>
          <a:p>
            <a:endParaRPr lang="fr-FR" dirty="0"/>
          </a:p>
          <a:p>
            <a:endParaRPr lang="fr-FR" dirty="0" smtClean="0"/>
          </a:p>
          <a:p>
            <a:endParaRPr lang="fr-FR" dirty="0"/>
          </a:p>
          <a:p>
            <a:r>
              <a:rPr lang="fr-FR" dirty="0" smtClean="0"/>
              <a:t>Pour finaliser le changement de la fenêtre, nous appliquons un joint silicone tout en périphérie de la menuiserie entre la tapée et le mur extérieur, pour l’étanchéité à l’eau</a:t>
            </a:r>
          </a:p>
          <a:p>
            <a:endParaRPr lang="fr-FR" dirty="0"/>
          </a:p>
          <a:p>
            <a:endParaRPr lang="fr-FR" dirty="0"/>
          </a:p>
        </p:txBody>
      </p:sp>
    </p:spTree>
    <p:extLst>
      <p:ext uri="{BB962C8B-B14F-4D97-AF65-F5344CB8AC3E}">
        <p14:creationId xmlns:p14="http://schemas.microsoft.com/office/powerpoint/2010/main" val="3700447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58000"/>
          </a:xfrm>
          <a:prstGeom prst="rect">
            <a:avLst/>
          </a:prstGeom>
        </p:spPr>
      </p:pic>
      <p:sp>
        <p:nvSpPr>
          <p:cNvPr id="3" name="ZoneTexte 2"/>
          <p:cNvSpPr txBox="1"/>
          <p:nvPr/>
        </p:nvSpPr>
        <p:spPr>
          <a:xfrm>
            <a:off x="1203767" y="393539"/>
            <a:ext cx="1543564" cy="523220"/>
          </a:xfrm>
          <a:prstGeom prst="rect">
            <a:avLst/>
          </a:prstGeom>
          <a:noFill/>
        </p:spPr>
        <p:txBody>
          <a:bodyPr wrap="none" rtlCol="0">
            <a:spAutoFit/>
          </a:bodyPr>
          <a:lstStyle/>
          <a:p>
            <a:r>
              <a:rPr lang="fr-FR" sz="2800" b="1" dirty="0" smtClean="0">
                <a:latin typeface="Cooper Black" panose="0208090404030B020404" pitchFamily="18" charset="0"/>
              </a:rPr>
              <a:t>AVANT</a:t>
            </a:r>
            <a:endParaRPr lang="fr-FR" sz="2800" b="1" dirty="0">
              <a:latin typeface="Cooper Black" panose="0208090404030B020404" pitchFamily="18" charset="0"/>
            </a:endParaRPr>
          </a:p>
        </p:txBody>
      </p:sp>
      <p:sp>
        <p:nvSpPr>
          <p:cNvPr id="4" name="ZoneTexte 3"/>
          <p:cNvSpPr txBox="1"/>
          <p:nvPr/>
        </p:nvSpPr>
        <p:spPr>
          <a:xfrm>
            <a:off x="8262876" y="393539"/>
            <a:ext cx="1655180" cy="523220"/>
          </a:xfrm>
          <a:prstGeom prst="rect">
            <a:avLst/>
          </a:prstGeom>
          <a:noFill/>
        </p:spPr>
        <p:txBody>
          <a:bodyPr wrap="square" rtlCol="0">
            <a:spAutoFit/>
          </a:bodyPr>
          <a:lstStyle/>
          <a:p>
            <a:r>
              <a:rPr lang="fr-FR" sz="2800" dirty="0" smtClean="0">
                <a:latin typeface="Cooper Black" panose="0208090404030B020404" pitchFamily="18" charset="0"/>
              </a:rPr>
              <a:t>APRES</a:t>
            </a:r>
            <a:endParaRPr lang="fr-FR" sz="2800" dirty="0">
              <a:latin typeface="Cooper Black" panose="0208090404030B020404" pitchFamily="18" charset="0"/>
            </a:endParaRP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590308" y="296388"/>
            <a:ext cx="613459" cy="717519"/>
          </a:xfrm>
          <a:prstGeom prst="rect">
            <a:avLst/>
          </a:prstGeo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9856806" y="296389"/>
            <a:ext cx="613459" cy="717519"/>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7616140" y="296389"/>
            <a:ext cx="613459" cy="717519"/>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1287" r="73776"/>
          <a:stretch/>
        </p:blipFill>
        <p:spPr>
          <a:xfrm>
            <a:off x="2756976" y="296389"/>
            <a:ext cx="613459" cy="717519"/>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18827" t="1180" r="13117"/>
          <a:stretch/>
        </p:blipFill>
        <p:spPr>
          <a:xfrm>
            <a:off x="277792" y="1585732"/>
            <a:ext cx="5104436" cy="4936601"/>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3100" r="16068"/>
          <a:stretch/>
        </p:blipFill>
        <p:spPr>
          <a:xfrm>
            <a:off x="6377651" y="1465430"/>
            <a:ext cx="5382228" cy="5056903"/>
          </a:xfrm>
          <a:prstGeom prst="rect">
            <a:avLst/>
          </a:prstGeom>
        </p:spPr>
      </p:pic>
    </p:spTree>
    <p:extLst>
      <p:ext uri="{BB962C8B-B14F-4D97-AF65-F5344CB8AC3E}">
        <p14:creationId xmlns:p14="http://schemas.microsoft.com/office/powerpoint/2010/main" val="3158771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TotalTime>
  <Words>587</Words>
  <Application>Microsoft Office PowerPoint</Application>
  <PresentationFormat>Grand écran</PresentationFormat>
  <Paragraphs>55</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Browallia New</vt:lpstr>
      <vt:lpstr>Calibri</vt:lpstr>
      <vt:lpstr>Calibri Light</vt:lpstr>
      <vt:lpstr>Cooper Black</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mareva paheroo</dc:creator>
  <cp:lastModifiedBy>mareva paheroo</cp:lastModifiedBy>
  <cp:revision>22</cp:revision>
  <dcterms:created xsi:type="dcterms:W3CDTF">2014-09-15T09:06:06Z</dcterms:created>
  <dcterms:modified xsi:type="dcterms:W3CDTF">2014-10-10T18:35:35Z</dcterms:modified>
</cp:coreProperties>
</file>